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331" r:id="rId4"/>
    <p:sldId id="333" r:id="rId5"/>
    <p:sldId id="334" r:id="rId6"/>
    <p:sldId id="335" r:id="rId7"/>
    <p:sldId id="336" r:id="rId8"/>
    <p:sldId id="337" r:id="rId9"/>
    <p:sldId id="332" r:id="rId10"/>
    <p:sldId id="328" r:id="rId11"/>
    <p:sldId id="338" r:id="rId12"/>
    <p:sldId id="340" r:id="rId13"/>
    <p:sldId id="341" r:id="rId14"/>
    <p:sldId id="339" r:id="rId15"/>
    <p:sldId id="342" r:id="rId16"/>
    <p:sldId id="345" r:id="rId17"/>
    <p:sldId id="344" r:id="rId18"/>
    <p:sldId id="347" r:id="rId19"/>
    <p:sldId id="343" r:id="rId20"/>
    <p:sldId id="346" r:id="rId21"/>
    <p:sldId id="34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07:31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07:31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07:31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07:31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07:31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07:31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07:31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07:31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07:31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07:31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07:31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Google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Earth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Engine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1.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1.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2023.04.26.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QGIS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modulja – telepítés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97930" cy="4754563"/>
          </a:xfrm>
        </p:spPr>
        <p:txBody>
          <a:bodyPr/>
          <a:lstStyle/>
          <a:p>
            <a:r>
              <a:rPr lang="hu-HU" dirty="0" smtClean="0"/>
              <a:t>hozzáférést biztosít (a GEE Python </a:t>
            </a:r>
            <a:r>
              <a:rPr lang="hu-HU" dirty="0" err="1" smtClean="0"/>
              <a:t>API-ján</a:t>
            </a:r>
            <a:r>
              <a:rPr lang="hu-HU" dirty="0" smtClean="0"/>
              <a:t> keresztül)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rasztergyűjteményhez</a:t>
            </a:r>
            <a:r>
              <a:rPr lang="hu-HU" dirty="0" smtClean="0"/>
              <a:t> (EE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Catalog</a:t>
            </a:r>
            <a:r>
              <a:rPr lang="hu-HU" dirty="0" smtClean="0"/>
              <a:t>hoz)</a:t>
            </a:r>
          </a:p>
          <a:p>
            <a:pPr lvl="1"/>
            <a:r>
              <a:rPr lang="hu-HU" dirty="0" smtClean="0"/>
              <a:t>a legfőbb adattípusokhoz és függvényekhez</a:t>
            </a:r>
          </a:p>
          <a:p>
            <a:pPr lvl="1"/>
            <a:r>
              <a:rPr lang="hu-HU" dirty="0" smtClean="0"/>
              <a:t>és az eredményt meg tudja jeleníteni a QGIS képvásznán</a:t>
            </a:r>
          </a:p>
          <a:p>
            <a:r>
              <a:rPr lang="hu-HU" dirty="0" smtClean="0"/>
              <a:t>leírás példákkal:</a:t>
            </a:r>
          </a:p>
          <a:p>
            <a:pPr lvl="1"/>
            <a:r>
              <a:rPr lang="en-US" dirty="0" smtClean="0"/>
              <a:t>gee-community.github.io/</a:t>
            </a:r>
            <a:r>
              <a:rPr lang="en-US" dirty="0" err="1" smtClean="0"/>
              <a:t>qgis</a:t>
            </a:r>
            <a:r>
              <a:rPr lang="en-US" dirty="0" smtClean="0"/>
              <a:t>-</a:t>
            </a:r>
            <a:r>
              <a:rPr lang="en-US" dirty="0" err="1" smtClean="0"/>
              <a:t>earthengine</a:t>
            </a:r>
            <a:r>
              <a:rPr lang="en-US" dirty="0" smtClean="0"/>
              <a:t>-plugin</a:t>
            </a:r>
            <a:endParaRPr lang="hu-HU" dirty="0" smtClean="0"/>
          </a:p>
          <a:p>
            <a:r>
              <a:rPr lang="hu-HU" dirty="0" smtClean="0"/>
              <a:t>telepítés:</a:t>
            </a:r>
          </a:p>
          <a:p>
            <a:pPr lvl="1"/>
            <a:r>
              <a:rPr lang="hu-HU" dirty="0" smtClean="0"/>
              <a:t>Modulok &gt; </a:t>
            </a:r>
            <a:r>
              <a:rPr lang="hu-HU" dirty="0" err="1" smtClean="0"/>
              <a:t>Modulok</a:t>
            </a:r>
            <a:r>
              <a:rPr lang="hu-HU" dirty="0" smtClean="0"/>
              <a:t> kezelése és telepítése … &gt;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&gt; Telepítés</a:t>
            </a:r>
            <a:endParaRPr lang="hu-HU" dirty="0"/>
          </a:p>
          <a:p>
            <a:r>
              <a:rPr lang="hu-HU" dirty="0" smtClean="0"/>
              <a:t>DEMO 2</a:t>
            </a:r>
          </a:p>
          <a:p>
            <a:pPr lvl="1"/>
            <a:r>
              <a:rPr lang="hu-HU" dirty="0" smtClean="0"/>
              <a:t>telepítés</a:t>
            </a:r>
          </a:p>
          <a:p>
            <a:pPr marL="306388" lvl="1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130" y="3470110"/>
            <a:ext cx="4917216" cy="260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130" y="1394460"/>
            <a:ext cx="4917216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44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QGIS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modulja</a:t>
            </a:r>
            <a:r>
              <a:rPr lang="hu-HU" dirty="0"/>
              <a:t> – </a:t>
            </a:r>
            <a:r>
              <a:rPr lang="hu-HU" dirty="0" smtClean="0"/>
              <a:t>bejelentkezés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30169" cy="4754563"/>
          </a:xfrm>
        </p:spPr>
        <p:txBody>
          <a:bodyPr/>
          <a:lstStyle/>
          <a:p>
            <a:r>
              <a:rPr lang="hu-HU" dirty="0" smtClean="0"/>
              <a:t>nincsen grafikus felülete</a:t>
            </a:r>
          </a:p>
          <a:p>
            <a:pPr lvl="1"/>
            <a:r>
              <a:rPr lang="hu-HU" dirty="0" smtClean="0"/>
              <a:t>Python-konzolból használható</a:t>
            </a:r>
          </a:p>
          <a:p>
            <a:pPr lvl="1"/>
            <a:r>
              <a:rPr lang="hu-HU" dirty="0" smtClean="0"/>
              <a:t>ugyanúgy ismerni kell a GEE saját osztályait/függvényeit</a:t>
            </a:r>
          </a:p>
          <a:p>
            <a:r>
              <a:rPr lang="hu-HU" dirty="0" smtClean="0"/>
              <a:t>bejelentkezés szükséges hozzá a </a:t>
            </a:r>
            <a:r>
              <a:rPr lang="hu-HU" dirty="0" err="1" smtClean="0"/>
              <a:t>Google-fiókba</a:t>
            </a:r>
            <a:endParaRPr lang="hu-HU" dirty="0" smtClean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smtClean="0"/>
              <a:t>parancs meghívása</a:t>
            </a:r>
          </a:p>
          <a:p>
            <a:pPr lvl="1"/>
            <a:r>
              <a:rPr lang="hu-HU" dirty="0" smtClean="0"/>
              <a:t>bejelentkezés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12" y="4505325"/>
            <a:ext cx="8737847" cy="1614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369" y="1422400"/>
            <a:ext cx="2155992" cy="4697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234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Python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modul a Python </a:t>
            </a:r>
            <a:r>
              <a:rPr lang="hu-HU" dirty="0" err="1" smtClean="0"/>
              <a:t>API-n</a:t>
            </a:r>
            <a:r>
              <a:rPr lang="hu-HU" dirty="0" smtClean="0"/>
              <a:t> keresztül éri el a </a:t>
            </a:r>
            <a:r>
              <a:rPr lang="hu-HU" dirty="0" err="1" smtClean="0"/>
              <a:t>GEE-t</a:t>
            </a:r>
            <a:endParaRPr lang="hu-HU" dirty="0" smtClean="0"/>
          </a:p>
          <a:p>
            <a:pPr lvl="1"/>
            <a:r>
              <a:rPr lang="hu-HU" dirty="0" smtClean="0"/>
              <a:t>be kell importálni az </a:t>
            </a:r>
            <a:r>
              <a:rPr lang="hu-HU" dirty="0" err="1" smtClean="0"/>
              <a:t>ee</a:t>
            </a:r>
            <a:r>
              <a:rPr lang="hu-HU" dirty="0" smtClean="0"/>
              <a:t> nevű Python-modult</a:t>
            </a:r>
          </a:p>
          <a:p>
            <a:pPr lvl="1"/>
            <a:r>
              <a:rPr lang="hu-HU" dirty="0" smtClean="0"/>
              <a:t>ha </a:t>
            </a:r>
            <a:r>
              <a:rPr lang="hu-HU" dirty="0" err="1" smtClean="0"/>
              <a:t>QGIS-ben</a:t>
            </a:r>
            <a:r>
              <a:rPr lang="hu-HU" dirty="0" smtClean="0"/>
              <a:t> szeretnénk ábrázolni az eredményt, az </a:t>
            </a:r>
            <a:r>
              <a:rPr lang="hu-HU" dirty="0" err="1"/>
              <a:t>ee</a:t>
            </a:r>
            <a:r>
              <a:rPr lang="hu-HU" dirty="0"/>
              <a:t>_</a:t>
            </a:r>
            <a:r>
              <a:rPr lang="hu-HU" dirty="0" err="1"/>
              <a:t>plugin</a:t>
            </a:r>
            <a:r>
              <a:rPr lang="hu-HU" dirty="0"/>
              <a:t> </a:t>
            </a:r>
            <a:r>
              <a:rPr lang="hu-HU" dirty="0" smtClean="0"/>
              <a:t>modulból be kell importálni a Map osztályt</a:t>
            </a:r>
            <a:endParaRPr lang="hu-HU" dirty="0"/>
          </a:p>
          <a:p>
            <a:pPr lvl="1"/>
            <a:r>
              <a:rPr lang="hu-HU" dirty="0" smtClean="0"/>
              <a:t>korábban JavaScriptben programoztuk a </a:t>
            </a:r>
            <a:r>
              <a:rPr lang="hu-HU" dirty="0" err="1" smtClean="0"/>
              <a:t>GEE-t</a:t>
            </a:r>
            <a:r>
              <a:rPr lang="hu-HU" dirty="0" smtClean="0"/>
              <a:t>, most át kell térni Pythonra</a:t>
            </a:r>
          </a:p>
          <a:p>
            <a:r>
              <a:rPr lang="hu-HU" dirty="0" smtClean="0"/>
              <a:t>van néhány különbség</a:t>
            </a:r>
          </a:p>
          <a:p>
            <a:pPr lvl="1"/>
            <a:r>
              <a:rPr lang="hu-HU" dirty="0" smtClean="0"/>
              <a:t>változók elé nem kell a var kulcsszó</a:t>
            </a:r>
          </a:p>
          <a:p>
            <a:pPr lvl="1"/>
            <a:r>
              <a:rPr lang="hu-HU" dirty="0" smtClean="0"/>
              <a:t>sorok végére nem kell a pontosvessző</a:t>
            </a:r>
          </a:p>
          <a:p>
            <a:pPr lvl="1"/>
            <a:r>
              <a:rPr lang="hu-HU" dirty="0" smtClean="0"/>
              <a:t>szótárak szöveges kulcsai idézőjelben</a:t>
            </a:r>
          </a:p>
          <a:p>
            <a:pPr lvl="1"/>
            <a:r>
              <a:rPr lang="hu-HU" dirty="0" err="1" smtClean="0"/>
              <a:t>true</a:t>
            </a:r>
            <a:r>
              <a:rPr lang="hu-HU" dirty="0" smtClean="0"/>
              <a:t>/</a:t>
            </a:r>
            <a:r>
              <a:rPr lang="hu-HU" dirty="0" err="1" smtClean="0"/>
              <a:t>false</a:t>
            </a:r>
            <a:r>
              <a:rPr lang="hu-HU" dirty="0" smtClean="0"/>
              <a:t> helyett </a:t>
            </a:r>
            <a:r>
              <a:rPr lang="hu-HU" dirty="0" err="1" smtClean="0"/>
              <a:t>True</a:t>
            </a:r>
            <a:r>
              <a:rPr lang="hu-HU" dirty="0" smtClean="0"/>
              <a:t>/</a:t>
            </a:r>
            <a:r>
              <a:rPr lang="hu-HU" dirty="0" err="1" smtClean="0"/>
              <a:t>False</a:t>
            </a:r>
            <a:endParaRPr lang="hu-HU" dirty="0" smtClean="0"/>
          </a:p>
          <a:p>
            <a:pPr lvl="1"/>
            <a:r>
              <a:rPr lang="hu-HU" dirty="0" smtClean="0"/>
              <a:t>és még persze sok egyéb is…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6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Python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297679" cy="4754563"/>
          </a:xfrm>
        </p:spPr>
        <p:txBody>
          <a:bodyPr/>
          <a:lstStyle/>
          <a:p>
            <a:r>
              <a:rPr lang="hu-HU" dirty="0" smtClean="0"/>
              <a:t>DEMO 4</a:t>
            </a:r>
          </a:p>
          <a:p>
            <a:pPr lvl="1"/>
            <a:r>
              <a:rPr lang="hu-HU" dirty="0" smtClean="0"/>
              <a:t>futtassuk a 04.js kódot a </a:t>
            </a:r>
            <a:r>
              <a:rPr lang="hu-HU" dirty="0" err="1" smtClean="0"/>
              <a:t>Code</a:t>
            </a:r>
            <a:r>
              <a:rPr lang="hu-HU" dirty="0" smtClean="0"/>
              <a:t> Editorban (</a:t>
            </a:r>
            <a:r>
              <a:rPr lang="hu-HU" dirty="0" err="1" smtClean="0"/>
              <a:t>code.earthengine.google.com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hasonlítsuk össze a 04.js-t a 04.py-jal</a:t>
            </a:r>
          </a:p>
          <a:p>
            <a:pPr lvl="1"/>
            <a:r>
              <a:rPr lang="hu-HU" dirty="0" smtClean="0"/>
              <a:t>figyeljük meg az importálást</a:t>
            </a:r>
          </a:p>
          <a:p>
            <a:pPr lvl="1"/>
            <a:r>
              <a:rPr lang="hu-HU" dirty="0" smtClean="0"/>
              <a:t>figyeljük meg a következők eltűnését/módosulását:</a:t>
            </a:r>
            <a:br>
              <a:rPr lang="hu-HU" dirty="0" smtClean="0"/>
            </a:br>
            <a:r>
              <a:rPr lang="hu-HU" dirty="0" smtClean="0"/>
              <a:t>var, sorvégjel, kulcs, </a:t>
            </a:r>
            <a:r>
              <a:rPr lang="hu-HU" dirty="0" err="1" smtClean="0"/>
              <a:t>true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1418940"/>
            <a:ext cx="6900385" cy="2701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9" y="4298220"/>
            <a:ext cx="6900385" cy="1744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0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Python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324599" cy="4754563"/>
          </a:xfrm>
        </p:spPr>
        <p:txBody>
          <a:bodyPr/>
          <a:lstStyle/>
          <a:p>
            <a:r>
              <a:rPr lang="hu-HU" dirty="0" err="1" smtClean="0"/>
              <a:t>QGIS-ben</a:t>
            </a:r>
            <a:r>
              <a:rPr lang="hu-HU" dirty="0" smtClean="0"/>
              <a:t> futtatás:</a:t>
            </a:r>
          </a:p>
          <a:p>
            <a:pPr lvl="1"/>
            <a:r>
              <a:rPr lang="hu-HU" dirty="0" smtClean="0"/>
              <a:t>az eredmény új rétegként megjelenik a rétegkezelőben</a:t>
            </a:r>
          </a:p>
          <a:p>
            <a:pPr lvl="1"/>
            <a:r>
              <a:rPr lang="hu-HU" dirty="0" smtClean="0"/>
              <a:t>csempékként (XYZ </a:t>
            </a:r>
            <a:r>
              <a:rPr lang="hu-HU" dirty="0" err="1" smtClean="0"/>
              <a:t>tile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projektfájllal együtt menthető</a:t>
            </a:r>
          </a:p>
          <a:p>
            <a:pPr lvl="1"/>
            <a:r>
              <a:rPr lang="hu-HU" dirty="0" smtClean="0"/>
              <a:t>de betöltéskor újraszámolódik (újra kell a </a:t>
            </a:r>
            <a:r>
              <a:rPr lang="hu-HU" dirty="0" err="1" smtClean="0"/>
              <a:t>GEE-modul</a:t>
            </a:r>
            <a:r>
              <a:rPr lang="hu-HU" dirty="0" smtClean="0"/>
              <a:t> és </a:t>
            </a:r>
            <a:r>
              <a:rPr lang="hu-HU" dirty="0" err="1" smtClean="0"/>
              <a:t>GEE-hozzáférés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ezért korlátozottan osztható meg másokkal</a:t>
            </a:r>
          </a:p>
          <a:p>
            <a:r>
              <a:rPr lang="hu-HU" dirty="0" smtClean="0"/>
              <a:t>DEMO </a:t>
            </a:r>
            <a:r>
              <a:rPr lang="hu-HU" dirty="0"/>
              <a:t>4</a:t>
            </a:r>
          </a:p>
          <a:p>
            <a:pPr lvl="1"/>
            <a:r>
              <a:rPr lang="hu-HU" dirty="0" smtClean="0"/>
              <a:t>futtassuk </a:t>
            </a:r>
            <a:r>
              <a:rPr lang="hu-HU" dirty="0"/>
              <a:t>a 04.py kódot a QGIS </a:t>
            </a:r>
            <a:r>
              <a:rPr lang="hu-HU" dirty="0" smtClean="0"/>
              <a:t>Python-konzoljában</a:t>
            </a:r>
          </a:p>
          <a:p>
            <a:pPr lvl="1"/>
            <a:r>
              <a:rPr lang="hu-HU" dirty="0" smtClean="0"/>
              <a:t>figyeljük meg az új réteg nevét, tulajdonságait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1391920"/>
            <a:ext cx="4898277" cy="255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8" y="4107350"/>
            <a:ext cx="4898277" cy="2069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95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Map osztály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Map osztály csak a hasonmása a </a:t>
            </a:r>
            <a:r>
              <a:rPr lang="hu-HU" dirty="0" err="1" smtClean="0"/>
              <a:t>Code</a:t>
            </a:r>
            <a:r>
              <a:rPr lang="hu-HU" dirty="0" smtClean="0"/>
              <a:t> Editorban elérhető Map osztálynak</a:t>
            </a:r>
          </a:p>
          <a:p>
            <a:r>
              <a:rPr lang="hu-HU" dirty="0" smtClean="0"/>
              <a:t>de a legfontosabb metódusai </a:t>
            </a:r>
            <a:r>
              <a:rPr lang="hu-HU" dirty="0" err="1" smtClean="0"/>
              <a:t>QGIS-ben</a:t>
            </a:r>
            <a:r>
              <a:rPr lang="hu-HU" dirty="0" smtClean="0"/>
              <a:t> is elérhetőek</a:t>
            </a:r>
          </a:p>
          <a:p>
            <a:r>
              <a:rPr lang="hu-HU" dirty="0" smtClean="0"/>
              <a:t>módosító metódusok</a:t>
            </a:r>
          </a:p>
          <a:p>
            <a:pPr lvl="1"/>
            <a:r>
              <a:rPr lang="en-US" dirty="0" err="1" smtClean="0"/>
              <a:t>Map.addLayer</a:t>
            </a:r>
            <a:r>
              <a:rPr lang="en-US" dirty="0" smtClean="0"/>
              <a:t>(</a:t>
            </a:r>
            <a:r>
              <a:rPr lang="en-US" dirty="0" err="1" smtClean="0"/>
              <a:t>eeObject</a:t>
            </a:r>
            <a:r>
              <a:rPr lang="en-US" dirty="0"/>
              <a:t>, </a:t>
            </a:r>
            <a:r>
              <a:rPr lang="en-US" i="1" dirty="0" err="1"/>
              <a:t>visParams</a:t>
            </a:r>
            <a:r>
              <a:rPr lang="en-US" i="1" dirty="0"/>
              <a:t>, name, shown, opacity</a:t>
            </a:r>
            <a:r>
              <a:rPr lang="en-US" dirty="0" smtClean="0"/>
              <a:t>)</a:t>
            </a:r>
            <a:r>
              <a:rPr lang="hu-HU" dirty="0" smtClean="0"/>
              <a:t> – réteget hozzáad</a:t>
            </a:r>
          </a:p>
          <a:p>
            <a:pPr lvl="1"/>
            <a:r>
              <a:rPr lang="en-US" dirty="0" err="1"/>
              <a:t>Map.setCenter</a:t>
            </a:r>
            <a:r>
              <a:rPr lang="en-US" dirty="0"/>
              <a:t>(</a:t>
            </a:r>
            <a:r>
              <a:rPr lang="en-US" dirty="0" err="1"/>
              <a:t>lon</a:t>
            </a:r>
            <a:r>
              <a:rPr lang="en-US" dirty="0"/>
              <a:t>, </a:t>
            </a:r>
            <a:r>
              <a:rPr lang="en-US" dirty="0" err="1"/>
              <a:t>lat</a:t>
            </a:r>
            <a:r>
              <a:rPr lang="en-US" dirty="0"/>
              <a:t>, </a:t>
            </a:r>
            <a:r>
              <a:rPr lang="en-US" i="1" dirty="0"/>
              <a:t>zoom</a:t>
            </a:r>
            <a:r>
              <a:rPr lang="en-US" dirty="0" smtClean="0"/>
              <a:t>)</a:t>
            </a:r>
            <a:r>
              <a:rPr lang="hu-HU" dirty="0" smtClean="0"/>
              <a:t> – pozícionálja a képvásznat (középpont és zoom)</a:t>
            </a:r>
          </a:p>
          <a:p>
            <a:pPr lvl="1"/>
            <a:r>
              <a:rPr lang="en-US" dirty="0" err="1"/>
              <a:t>Map.setZoom</a:t>
            </a:r>
            <a:r>
              <a:rPr lang="en-US" dirty="0"/>
              <a:t>(zoom</a:t>
            </a:r>
            <a:r>
              <a:rPr lang="en-US" dirty="0" smtClean="0"/>
              <a:t>)</a:t>
            </a:r>
            <a:r>
              <a:rPr lang="hu-HU" dirty="0" smtClean="0"/>
              <a:t> – zoomtartományt változtat</a:t>
            </a:r>
          </a:p>
          <a:p>
            <a:pPr lvl="1"/>
            <a:r>
              <a:rPr lang="en-US" dirty="0" err="1"/>
              <a:t>Map.centerObject</a:t>
            </a:r>
            <a:r>
              <a:rPr lang="en-US" dirty="0"/>
              <a:t>(object, </a:t>
            </a:r>
            <a:r>
              <a:rPr lang="en-US" i="1" dirty="0"/>
              <a:t>zoom</a:t>
            </a:r>
            <a:r>
              <a:rPr lang="en-US" dirty="0" smtClean="0"/>
              <a:t>)</a:t>
            </a:r>
            <a:r>
              <a:rPr lang="hu-HU" dirty="0"/>
              <a:t> – pozícionálja a képvásznat (középpont és zoom</a:t>
            </a:r>
            <a:r>
              <a:rPr lang="hu-HU" dirty="0" smtClean="0"/>
              <a:t>) megadott vektorréteghez</a:t>
            </a:r>
          </a:p>
          <a:p>
            <a:r>
              <a:rPr lang="hu-HU" dirty="0" smtClean="0"/>
              <a:t>lekérő metódusok</a:t>
            </a:r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Map osztály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Map osztály csak a hasonmása a </a:t>
            </a:r>
            <a:r>
              <a:rPr lang="hu-HU" dirty="0" err="1" smtClean="0"/>
              <a:t>Code</a:t>
            </a:r>
            <a:r>
              <a:rPr lang="hu-HU" dirty="0" smtClean="0"/>
              <a:t> Editorban elérhető Map osztálynak</a:t>
            </a:r>
          </a:p>
          <a:p>
            <a:r>
              <a:rPr lang="hu-HU" dirty="0" smtClean="0"/>
              <a:t>de a legfontosabb metódusai </a:t>
            </a:r>
            <a:r>
              <a:rPr lang="hu-HU" dirty="0" err="1" smtClean="0"/>
              <a:t>QGIS-ben</a:t>
            </a:r>
            <a:r>
              <a:rPr lang="hu-HU" dirty="0" smtClean="0"/>
              <a:t> is elérhetőek</a:t>
            </a:r>
          </a:p>
          <a:p>
            <a:r>
              <a:rPr lang="hu-HU" dirty="0"/>
              <a:t>módosító metódusok</a:t>
            </a:r>
          </a:p>
          <a:p>
            <a:r>
              <a:rPr lang="hu-HU" dirty="0" smtClean="0"/>
              <a:t>lekérő </a:t>
            </a:r>
            <a:r>
              <a:rPr lang="hu-HU" dirty="0"/>
              <a:t>metódusok</a:t>
            </a:r>
          </a:p>
          <a:p>
            <a:pPr lvl="1"/>
            <a:r>
              <a:rPr lang="en-US" dirty="0" err="1" smtClean="0"/>
              <a:t>Map.getCenter</a:t>
            </a:r>
            <a:r>
              <a:rPr lang="en-US" dirty="0" smtClean="0"/>
              <a:t>()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smtClean="0"/>
              <a:t>elkapja pont típusú vektorrétegként az aktuális </a:t>
            </a:r>
            <a:r>
              <a:rPr lang="hu-HU" dirty="0" err="1" smtClean="0"/>
              <a:t>térképkivágat</a:t>
            </a:r>
            <a:r>
              <a:rPr lang="hu-HU" dirty="0" smtClean="0"/>
              <a:t> geometriai középpontját</a:t>
            </a:r>
          </a:p>
          <a:p>
            <a:pPr lvl="1"/>
            <a:r>
              <a:rPr lang="en-US" dirty="0" err="1" smtClean="0"/>
              <a:t>Map.getBounds</a:t>
            </a:r>
            <a:r>
              <a:rPr lang="en-US" dirty="0" smtClean="0"/>
              <a:t>(</a:t>
            </a:r>
            <a:r>
              <a:rPr lang="en-US" i="1" dirty="0" err="1" smtClean="0"/>
              <a:t>asGeoJSON</a:t>
            </a:r>
            <a:r>
              <a:rPr lang="en-US" dirty="0" smtClean="0"/>
              <a:t>)</a:t>
            </a:r>
            <a:r>
              <a:rPr lang="hu-HU" dirty="0" smtClean="0"/>
              <a:t> – aktuális </a:t>
            </a:r>
            <a:r>
              <a:rPr lang="hu-HU" dirty="0" err="1" smtClean="0"/>
              <a:t>térképkivágatot</a:t>
            </a:r>
            <a:r>
              <a:rPr lang="hu-HU" dirty="0" smtClean="0"/>
              <a:t> elkapja koordináta-listaként (</a:t>
            </a:r>
            <a:r>
              <a:rPr lang="hu-HU" dirty="0" err="1" smtClean="0"/>
              <a:t>False</a:t>
            </a:r>
            <a:r>
              <a:rPr lang="hu-HU" dirty="0" smtClean="0"/>
              <a:t>) vagy mint poligonos vektorréteg (</a:t>
            </a:r>
            <a:r>
              <a:rPr lang="hu-HU" dirty="0" err="1" smtClean="0"/>
              <a:t>True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/>
              <a:t>Map.getScale</a:t>
            </a:r>
            <a:r>
              <a:rPr lang="hu-HU" dirty="0" smtClean="0"/>
              <a:t>()</a:t>
            </a:r>
            <a:r>
              <a:rPr lang="hu-HU" dirty="0"/>
              <a:t> – </a:t>
            </a:r>
            <a:r>
              <a:rPr lang="hu-HU" dirty="0" smtClean="0"/>
              <a:t>egyszerű számként visszaadja egy képpont becsült oldalhosszát méterben</a:t>
            </a:r>
            <a:endParaRPr lang="hu-HU" dirty="0"/>
          </a:p>
          <a:p>
            <a:pPr lvl="1"/>
            <a:r>
              <a:rPr lang="hu-HU" dirty="0" err="1"/>
              <a:t>Map.getZoom</a:t>
            </a:r>
            <a:r>
              <a:rPr lang="hu-HU" dirty="0" smtClean="0"/>
              <a:t>()</a:t>
            </a:r>
            <a:r>
              <a:rPr lang="hu-HU" dirty="0"/>
              <a:t> – egyszerű számként visszaadja </a:t>
            </a:r>
            <a:r>
              <a:rPr lang="hu-HU" dirty="0" smtClean="0"/>
              <a:t>az aktuális zoomtartományt</a:t>
            </a:r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modulja</a:t>
            </a:r>
            <a:r>
              <a:rPr lang="hu-HU" dirty="0"/>
              <a:t> – </a:t>
            </a:r>
            <a:r>
              <a:rPr lang="hu-HU" dirty="0" smtClean="0"/>
              <a:t>Map osztály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5</a:t>
            </a:r>
          </a:p>
          <a:p>
            <a:pPr lvl="1"/>
            <a:r>
              <a:rPr lang="en-US" dirty="0" err="1" smtClean="0"/>
              <a:t>Map.getBounds</a:t>
            </a:r>
            <a:r>
              <a:rPr lang="en-US" dirty="0" smtClean="0"/>
              <a:t>(</a:t>
            </a:r>
            <a:r>
              <a:rPr lang="hu-HU" dirty="0" err="1" smtClean="0"/>
              <a:t>False</a:t>
            </a:r>
            <a:r>
              <a:rPr lang="en-US" dirty="0" smtClean="0"/>
              <a:t>)</a:t>
            </a:r>
            <a:r>
              <a:rPr lang="hu-HU" dirty="0" smtClean="0"/>
              <a:t> </a:t>
            </a:r>
            <a:r>
              <a:rPr lang="hu-HU" dirty="0" err="1" smtClean="0"/>
              <a:t>Pseudo-Mercatorban</a:t>
            </a:r>
            <a:endParaRPr lang="hu-HU" dirty="0" smtClean="0"/>
          </a:p>
          <a:p>
            <a:pPr lvl="1"/>
            <a:r>
              <a:rPr lang="en-US" dirty="0" err="1"/>
              <a:t>Map.getBounds</a:t>
            </a:r>
            <a:r>
              <a:rPr lang="en-US" dirty="0"/>
              <a:t>(</a:t>
            </a:r>
            <a:r>
              <a:rPr lang="hu-HU" dirty="0" err="1"/>
              <a:t>False</a:t>
            </a:r>
            <a:r>
              <a:rPr lang="en-US" dirty="0"/>
              <a:t>)</a:t>
            </a:r>
            <a:r>
              <a:rPr lang="hu-HU" dirty="0"/>
              <a:t> </a:t>
            </a:r>
            <a:r>
              <a:rPr lang="hu-HU" dirty="0" smtClean="0"/>
              <a:t>WGS-84-ben</a:t>
            </a:r>
          </a:p>
          <a:p>
            <a:pPr lvl="1"/>
            <a:r>
              <a:rPr lang="en-US" dirty="0" err="1" smtClean="0"/>
              <a:t>Map.getBounds</a:t>
            </a:r>
            <a:r>
              <a:rPr lang="en-US" dirty="0" smtClean="0"/>
              <a:t>(</a:t>
            </a:r>
            <a:r>
              <a:rPr lang="hu-HU" dirty="0" err="1" smtClean="0"/>
              <a:t>True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Map.addLayer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 smtClean="0"/>
              <a:t>Map.centerObject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/>
              <a:t>Map.getCenter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/>
              <a:t>Map.getScale</a:t>
            </a:r>
            <a:r>
              <a:rPr lang="hu-HU" dirty="0" smtClean="0"/>
              <a:t>()</a:t>
            </a:r>
            <a:endParaRPr lang="hu-HU" dirty="0"/>
          </a:p>
          <a:p>
            <a:pPr lvl="1"/>
            <a:r>
              <a:rPr lang="hu-HU" dirty="0" err="1"/>
              <a:t>Map.getZoom</a:t>
            </a:r>
            <a:r>
              <a:rPr lang="hu-HU" dirty="0"/>
              <a:t>()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775" y="2800350"/>
            <a:ext cx="7749310" cy="3305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0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575" y="1422400"/>
            <a:ext cx="4038146" cy="468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– Python, Map osztály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7191375" cy="4754563"/>
          </a:xfrm>
        </p:spPr>
        <p:txBody>
          <a:bodyPr/>
          <a:lstStyle/>
          <a:p>
            <a:r>
              <a:rPr lang="hu-HU" dirty="0" smtClean="0"/>
              <a:t>keresd meg a </a:t>
            </a:r>
            <a:r>
              <a:rPr lang="hu-HU" dirty="0" err="1" smtClean="0"/>
              <a:t>rasztergyűjteményben</a:t>
            </a:r>
            <a:r>
              <a:rPr lang="hu-HU" dirty="0" smtClean="0"/>
              <a:t> az "</a:t>
            </a:r>
            <a:r>
              <a:rPr lang="en-US" dirty="0"/>
              <a:t>ERA5-Land Monthly Aggregated - ECMWF Climate Reanalysis</a:t>
            </a:r>
            <a:r>
              <a:rPr lang="hu-HU" dirty="0" smtClean="0"/>
              <a:t>" nevű adatsort</a:t>
            </a:r>
          </a:p>
          <a:p>
            <a:pPr lvl="1"/>
            <a:r>
              <a:rPr lang="hu-HU" dirty="0" smtClean="0"/>
              <a:t>másold ki a hozzá tartozó </a:t>
            </a:r>
            <a:r>
              <a:rPr lang="hu-HU" dirty="0" err="1" smtClean="0"/>
              <a:t>mintaszkriptet</a:t>
            </a:r>
            <a:r>
              <a:rPr lang="hu-HU" dirty="0" smtClean="0"/>
              <a:t> egy új .</a:t>
            </a:r>
            <a:r>
              <a:rPr lang="hu-HU" dirty="0" err="1" smtClean="0"/>
              <a:t>py</a:t>
            </a:r>
            <a:r>
              <a:rPr lang="hu-HU" dirty="0" smtClean="0"/>
              <a:t> fájlba</a:t>
            </a:r>
          </a:p>
          <a:p>
            <a:pPr lvl="1"/>
            <a:r>
              <a:rPr lang="hu-HU" dirty="0" smtClean="0"/>
              <a:t>alakítsd át a JavaScript-kódot Python-kóddá, és az elejét egészítsd ki a szükséges modulimportálásokkal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"</a:t>
            </a:r>
            <a:r>
              <a:rPr lang="hu-HU" dirty="0" err="1"/>
              <a:t>dataset</a:t>
            </a:r>
            <a:r>
              <a:rPr lang="hu-HU" dirty="0"/>
              <a:t> = </a:t>
            </a:r>
            <a:r>
              <a:rPr lang="hu-HU" dirty="0" smtClean="0"/>
              <a:t>" kezdetű, két sorba tördelt utasítást vond össze egy sorba (behúzási hiba elkerülése végett)</a:t>
            </a:r>
          </a:p>
          <a:p>
            <a:r>
              <a:rPr lang="hu-HU" dirty="0" smtClean="0"/>
              <a:t>az időbeli leválogatást módosítsd 2022. július–december időszakra, válaszd </a:t>
            </a:r>
            <a:r>
              <a:rPr lang="hu-HU" dirty="0"/>
              <a:t>ki a "</a:t>
            </a:r>
            <a:r>
              <a:rPr lang="hu-HU" dirty="0" err="1"/>
              <a:t>temperature</a:t>
            </a:r>
            <a:r>
              <a:rPr lang="hu-HU" dirty="0"/>
              <a:t>_2m</a:t>
            </a:r>
            <a:r>
              <a:rPr lang="hu-HU" dirty="0" smtClean="0"/>
              <a:t>" nevű réteget, és inkább Közép-Európára </a:t>
            </a:r>
            <a:r>
              <a:rPr lang="hu-HU" dirty="0" err="1" smtClean="0"/>
              <a:t>zoomolj</a:t>
            </a:r>
            <a:r>
              <a:rPr lang="hu-HU" dirty="0" smtClean="0"/>
              <a:t>, megjelenítéskor pedig</a:t>
            </a:r>
          </a:p>
          <a:p>
            <a:pPr lvl="1"/>
            <a:r>
              <a:rPr lang="hu-HU" dirty="0" smtClean="0"/>
              <a:t>a "</a:t>
            </a:r>
            <a:r>
              <a:rPr lang="hu-HU" dirty="0" err="1" smtClean="0"/>
              <a:t>dataset</a:t>
            </a:r>
            <a:r>
              <a:rPr lang="hu-HU" dirty="0" smtClean="0"/>
              <a:t>" nevű adatsor helyett </a:t>
            </a:r>
            <a:r>
              <a:rPr lang="hu-HU" dirty="0"/>
              <a:t>annak mediánját (</a:t>
            </a:r>
            <a:r>
              <a:rPr lang="hu-HU" dirty="0" err="1"/>
              <a:t>dataset.median</a:t>
            </a:r>
            <a:r>
              <a:rPr lang="hu-HU" dirty="0" smtClean="0"/>
              <a:t>()) add új rétegként a térképvászonhoz</a:t>
            </a:r>
            <a:endParaRPr lang="hu-HU" dirty="0"/>
          </a:p>
          <a:p>
            <a:pPr lvl="1"/>
            <a:r>
              <a:rPr lang="hu-HU" dirty="0" smtClean="0"/>
              <a:t>alkalmazz áttetszőséget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06.py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3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modulja – </a:t>
            </a:r>
            <a:r>
              <a:rPr lang="hu-HU" dirty="0" smtClean="0"/>
              <a:t>exportálás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alapjában véve számítások végzésére és megjelenítésre való a modul</a:t>
            </a:r>
          </a:p>
          <a:p>
            <a:pPr lvl="1"/>
            <a:r>
              <a:rPr lang="hu-HU" dirty="0" smtClean="0"/>
              <a:t>de azért lehet exportálni is megadott </a:t>
            </a:r>
            <a:r>
              <a:rPr lang="hu-HU" dirty="0" err="1" smtClean="0"/>
              <a:t>kivágatból</a:t>
            </a:r>
            <a:endParaRPr lang="hu-HU" dirty="0" smtClean="0"/>
          </a:p>
          <a:p>
            <a:pPr lvl="1"/>
            <a:r>
              <a:rPr lang="hu-HU" dirty="0" smtClean="0"/>
              <a:t>méretkorlátokkal (</a:t>
            </a:r>
            <a:r>
              <a:rPr lang="hu-HU" dirty="0" err="1" smtClean="0"/>
              <a:t>max</a:t>
            </a:r>
            <a:r>
              <a:rPr lang="hu-HU" dirty="0" smtClean="0"/>
              <a:t>. 32 MB, 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en-US" dirty="0" smtClean="0"/>
              <a:t>10</a:t>
            </a:r>
            <a:r>
              <a:rPr lang="hu-HU" dirty="0" smtClean="0"/>
              <a:t>.</a:t>
            </a:r>
            <a:r>
              <a:rPr lang="en-US" dirty="0" smtClean="0"/>
              <a:t>000</a:t>
            </a:r>
            <a:r>
              <a:rPr lang="hu-HU" dirty="0" smtClean="0"/>
              <a:t> pixel)</a:t>
            </a:r>
          </a:p>
          <a:p>
            <a:pPr lvl="1"/>
            <a:r>
              <a:rPr lang="hu-HU" dirty="0"/>
              <a:t>.</a:t>
            </a:r>
            <a:r>
              <a:rPr lang="hu-HU" dirty="0" err="1" smtClean="0"/>
              <a:t>getThumbURL</a:t>
            </a:r>
            <a:r>
              <a:rPr lang="hu-HU" dirty="0" smtClean="0"/>
              <a:t>(</a:t>
            </a:r>
            <a:r>
              <a:rPr lang="hu-HU" dirty="0" err="1" smtClean="0"/>
              <a:t>params</a:t>
            </a:r>
            <a:r>
              <a:rPr lang="hu-HU" dirty="0" smtClean="0"/>
              <a:t>): linket generál </a:t>
            </a:r>
            <a:r>
              <a:rPr lang="hu-HU" dirty="0" err="1" smtClean="0"/>
              <a:t>png</a:t>
            </a:r>
            <a:r>
              <a:rPr lang="hu-HU" dirty="0" smtClean="0"/>
              <a:t>/</a:t>
            </a:r>
            <a:r>
              <a:rPr lang="hu-HU" dirty="0" err="1" smtClean="0"/>
              <a:t>jpg</a:t>
            </a:r>
            <a:r>
              <a:rPr lang="hu-HU" dirty="0" smtClean="0"/>
              <a:t> képhez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getDownloadURL</a:t>
            </a:r>
            <a:r>
              <a:rPr lang="hu-HU" dirty="0" smtClean="0"/>
              <a:t>(</a:t>
            </a:r>
            <a:r>
              <a:rPr lang="hu-HU" dirty="0" err="1" smtClean="0"/>
              <a:t>params</a:t>
            </a:r>
            <a:r>
              <a:rPr lang="hu-HU" dirty="0" smtClean="0"/>
              <a:t>): linket generál </a:t>
            </a:r>
            <a:r>
              <a:rPr lang="hu-HU" dirty="0" err="1" smtClean="0"/>
              <a:t>geoTiff-raszterhez</a:t>
            </a:r>
            <a:endParaRPr lang="hu-HU" dirty="0" smtClean="0"/>
          </a:p>
          <a:p>
            <a:r>
              <a:rPr lang="hu-HU" dirty="0" smtClean="0"/>
              <a:t>alternatíva: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Data </a:t>
            </a:r>
            <a:r>
              <a:rPr lang="hu-HU" dirty="0" err="1" smtClean="0"/>
              <a:t>Catalog</a:t>
            </a:r>
            <a:r>
              <a:rPr lang="hu-HU" dirty="0" smtClean="0"/>
              <a:t> modul</a:t>
            </a:r>
          </a:p>
          <a:p>
            <a:pPr lvl="1"/>
            <a:r>
              <a:rPr lang="hu-HU" dirty="0" smtClean="0"/>
              <a:t>nem mutatom be</a:t>
            </a:r>
          </a:p>
          <a:p>
            <a:pPr lvl="1"/>
            <a:r>
              <a:rPr lang="hu-HU" dirty="0" smtClean="0"/>
              <a:t>rosszul dokumentált</a:t>
            </a:r>
          </a:p>
          <a:p>
            <a:pPr lvl="1"/>
            <a:r>
              <a:rPr lang="hu-HU" dirty="0" smtClean="0"/>
              <a:t>de a leírása szerint alkalmas adatletöltésre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75" y="3545490"/>
            <a:ext cx="4486427" cy="2562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27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</a:t>
            </a:r>
            <a:r>
              <a:rPr lang="en-US" dirty="0"/>
              <a:t>Google Earth Engine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78880" cy="4754563"/>
          </a:xfrm>
        </p:spPr>
        <p:txBody>
          <a:bodyPr/>
          <a:lstStyle/>
          <a:p>
            <a:r>
              <a:rPr lang="hu-HU" dirty="0"/>
              <a:t>térinformatikai (elsősorban raszteres) adatok feldolgozására alkalmas rendszer</a:t>
            </a:r>
          </a:p>
          <a:p>
            <a:pPr lvl="1"/>
            <a:r>
              <a:rPr lang="hu-HU" dirty="0"/>
              <a:t>ingyenes (kutatási és oktatási célra)</a:t>
            </a:r>
          </a:p>
          <a:p>
            <a:pPr lvl="1"/>
            <a:r>
              <a:rPr lang="hu-HU" dirty="0"/>
              <a:t>felhőalapú (szerveren futnak a számítások, gyors)</a:t>
            </a:r>
          </a:p>
          <a:p>
            <a:r>
              <a:rPr lang="hu-HU" dirty="0"/>
              <a:t>+óriási </a:t>
            </a:r>
            <a:r>
              <a:rPr lang="hu-HU" dirty="0" err="1"/>
              <a:t>rasztergyűjtemény</a:t>
            </a:r>
            <a:r>
              <a:rPr lang="hu-HU" dirty="0"/>
              <a:t> (éghajlat, domborzat, felszínborítás stb</a:t>
            </a:r>
            <a:r>
              <a:rPr lang="hu-HU" dirty="0" smtClean="0"/>
              <a:t>.)</a:t>
            </a:r>
            <a:endParaRPr lang="hu-HU" dirty="0"/>
          </a:p>
          <a:p>
            <a:r>
              <a:rPr lang="hu-HU" dirty="0"/>
              <a:t>regisztrációköteles</a:t>
            </a:r>
          </a:p>
          <a:p>
            <a:pPr lvl="1"/>
            <a:r>
              <a:rPr lang="en-US" dirty="0" smtClean="0"/>
              <a:t>earthengine.google.com/signup</a:t>
            </a:r>
            <a:endParaRPr lang="en-US" dirty="0"/>
          </a:p>
          <a:p>
            <a:r>
              <a:rPr lang="hu-HU" dirty="0"/>
              <a:t>saját webes kódszerkesztési felület (</a:t>
            </a:r>
            <a:r>
              <a:rPr lang="hu-HU" dirty="0" err="1"/>
              <a:t>Code</a:t>
            </a:r>
            <a:r>
              <a:rPr lang="hu-HU" dirty="0"/>
              <a:t> Editor)</a:t>
            </a:r>
          </a:p>
          <a:p>
            <a:pPr lvl="1"/>
            <a:r>
              <a:rPr lang="hu-HU" dirty="0" err="1" smtClean="0"/>
              <a:t>code.earthengine.google.com</a:t>
            </a:r>
            <a:endParaRPr lang="hu-HU" dirty="0" smtClean="0"/>
          </a:p>
          <a:p>
            <a:pPr lvl="1"/>
            <a:r>
              <a:rPr lang="hu-HU" dirty="0" smtClean="0"/>
              <a:t>JavaScript nyelven</a:t>
            </a:r>
          </a:p>
          <a:p>
            <a:r>
              <a:rPr lang="hu-HU" dirty="0" smtClean="0"/>
              <a:t>ezen túl </a:t>
            </a:r>
            <a:r>
              <a:rPr lang="hu-HU" dirty="0" err="1" smtClean="0"/>
              <a:t>pythonos</a:t>
            </a:r>
            <a:r>
              <a:rPr lang="hu-HU" dirty="0" smtClean="0"/>
              <a:t> API is használható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80" y="1422401"/>
            <a:ext cx="4955462" cy="1523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80" y="3096791"/>
            <a:ext cx="4957309" cy="3013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66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modulja – exportálás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839075" cy="4754563"/>
          </a:xfrm>
        </p:spPr>
        <p:txBody>
          <a:bodyPr/>
          <a:lstStyle/>
          <a:p>
            <a:r>
              <a:rPr lang="hu-HU" dirty="0" smtClean="0"/>
              <a:t>megadandó/</a:t>
            </a:r>
            <a:r>
              <a:rPr lang="hu-HU" i="1" dirty="0" smtClean="0"/>
              <a:t>megadható</a:t>
            </a:r>
            <a:r>
              <a:rPr lang="hu-HU" dirty="0" smtClean="0"/>
              <a:t> paraméterek (szótárban)</a:t>
            </a:r>
          </a:p>
          <a:p>
            <a:pPr lvl="1"/>
            <a:r>
              <a:rPr lang="hu-HU" dirty="0" err="1" smtClean="0"/>
              <a:t>scale</a:t>
            </a:r>
            <a:r>
              <a:rPr lang="hu-HU" dirty="0" smtClean="0"/>
              <a:t>: cella/pixel mérete méterben</a:t>
            </a:r>
          </a:p>
          <a:p>
            <a:pPr lvl="1"/>
            <a:r>
              <a:rPr lang="hu-HU" dirty="0" err="1" smtClean="0"/>
              <a:t>region</a:t>
            </a:r>
            <a:r>
              <a:rPr lang="hu-HU" dirty="0" smtClean="0"/>
              <a:t>: ábrázolandó terület (geometria)</a:t>
            </a:r>
          </a:p>
          <a:p>
            <a:pPr lvl="1"/>
            <a:r>
              <a:rPr lang="hu-HU" i="1" dirty="0" err="1" smtClean="0"/>
              <a:t>name</a:t>
            </a:r>
            <a:r>
              <a:rPr lang="hu-HU" dirty="0" smtClean="0"/>
              <a:t>: generált </a:t>
            </a:r>
            <a:r>
              <a:rPr lang="hu-HU" dirty="0" err="1" smtClean="0"/>
              <a:t>geoTiff-fájl</a:t>
            </a:r>
            <a:r>
              <a:rPr lang="hu-HU" dirty="0" smtClean="0"/>
              <a:t> neve (csak </a:t>
            </a:r>
            <a:r>
              <a:rPr lang="hu-HU" dirty="0" err="1" smtClean="0"/>
              <a:t>getDownloadURL</a:t>
            </a:r>
            <a:r>
              <a:rPr lang="hu-HU" dirty="0" smtClean="0"/>
              <a:t>() esetén)</a:t>
            </a:r>
          </a:p>
          <a:p>
            <a:pPr lvl="1"/>
            <a:r>
              <a:rPr lang="hu-HU" i="1" dirty="0" err="1"/>
              <a:t>format</a:t>
            </a:r>
            <a:r>
              <a:rPr lang="hu-HU" dirty="0"/>
              <a:t>: "</a:t>
            </a:r>
            <a:r>
              <a:rPr lang="hu-HU" dirty="0" err="1"/>
              <a:t>png</a:t>
            </a:r>
            <a:r>
              <a:rPr lang="hu-HU" dirty="0"/>
              <a:t>"/"</a:t>
            </a:r>
            <a:r>
              <a:rPr lang="hu-HU" dirty="0" err="1"/>
              <a:t>jpg</a:t>
            </a:r>
            <a:r>
              <a:rPr lang="hu-HU" dirty="0" smtClean="0"/>
              <a:t>" (csak </a:t>
            </a:r>
            <a:r>
              <a:rPr lang="hu-HU" dirty="0" err="1" smtClean="0"/>
              <a:t>getThumbURL</a:t>
            </a:r>
            <a:r>
              <a:rPr lang="hu-HU" dirty="0" smtClean="0"/>
              <a:t>() esetén)</a:t>
            </a:r>
            <a:endParaRPr lang="hu-HU" dirty="0"/>
          </a:p>
          <a:p>
            <a:pPr lvl="1"/>
            <a:r>
              <a:rPr lang="hu-HU" dirty="0" smtClean="0"/>
              <a:t>min/</a:t>
            </a:r>
            <a:r>
              <a:rPr lang="hu-HU" dirty="0" err="1" smtClean="0"/>
              <a:t>max</a:t>
            </a:r>
            <a:r>
              <a:rPr lang="hu-HU" dirty="0" smtClean="0"/>
              <a:t>/</a:t>
            </a:r>
            <a:r>
              <a:rPr lang="hu-HU" dirty="0" err="1" smtClean="0"/>
              <a:t>palette</a:t>
            </a:r>
            <a:r>
              <a:rPr lang="hu-HU" dirty="0" smtClean="0"/>
              <a:t>: szokásos színezési paraméterek</a:t>
            </a:r>
            <a:r>
              <a:rPr lang="hu-HU" dirty="0"/>
              <a:t> (csak </a:t>
            </a:r>
            <a:r>
              <a:rPr lang="hu-HU" dirty="0" err="1"/>
              <a:t>getThumbURL</a:t>
            </a:r>
            <a:r>
              <a:rPr lang="hu-HU" dirty="0"/>
              <a:t>() esetén)</a:t>
            </a:r>
          </a:p>
          <a:p>
            <a:r>
              <a:rPr lang="hu-HU" dirty="0" smtClean="0"/>
              <a:t>DEMO 7</a:t>
            </a:r>
          </a:p>
          <a:p>
            <a:pPr lvl="1"/>
            <a:r>
              <a:rPr lang="hu-HU" dirty="0" smtClean="0"/>
              <a:t>link generálása </a:t>
            </a:r>
            <a:r>
              <a:rPr lang="hu-HU" dirty="0" err="1" smtClean="0"/>
              <a:t>getThumbURL</a:t>
            </a:r>
            <a:r>
              <a:rPr lang="hu-HU" dirty="0" smtClean="0"/>
              <a:t>()</a:t>
            </a:r>
            <a:r>
              <a:rPr lang="hu-HU" dirty="0" err="1" smtClean="0"/>
              <a:t>-lel</a:t>
            </a:r>
            <a:r>
              <a:rPr lang="hu-HU" dirty="0" smtClean="0"/>
              <a:t>, megtekintés böngészőben</a:t>
            </a:r>
          </a:p>
          <a:p>
            <a:pPr lvl="1"/>
            <a:r>
              <a:rPr lang="hu-HU" dirty="0"/>
              <a:t>link generálása </a:t>
            </a:r>
            <a:r>
              <a:rPr lang="hu-HU" dirty="0" err="1" smtClean="0"/>
              <a:t>getDownloadURL</a:t>
            </a:r>
            <a:r>
              <a:rPr lang="hu-HU" dirty="0" smtClean="0"/>
              <a:t>()</a:t>
            </a:r>
            <a:r>
              <a:rPr lang="hu-HU" dirty="0" err="1" smtClean="0"/>
              <a:t>-lel</a:t>
            </a:r>
            <a:r>
              <a:rPr lang="hu-HU" dirty="0" smtClean="0"/>
              <a:t>, letöltés, kicsomagolás</a:t>
            </a:r>
          </a:p>
          <a:p>
            <a:pPr lvl="1"/>
            <a:r>
              <a:rPr lang="hu-HU" dirty="0" smtClean="0"/>
              <a:t>beolvasás </a:t>
            </a:r>
            <a:r>
              <a:rPr lang="hu-HU" dirty="0" err="1" smtClean="0"/>
              <a:t>QGIS-be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275" y="2656681"/>
            <a:ext cx="3425679" cy="1411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4167934"/>
            <a:ext cx="3425679" cy="1982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1393826"/>
            <a:ext cx="3425679" cy="1185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5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– </a:t>
            </a:r>
            <a:r>
              <a:rPr lang="hu-HU" dirty="0" smtClean="0"/>
              <a:t>Map osztály, exportálás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kiindulva a 06.py fájlból, valósítsd meg a következőket:</a:t>
            </a:r>
          </a:p>
          <a:p>
            <a:pPr lvl="1"/>
            <a:r>
              <a:rPr lang="hu-HU" dirty="0" smtClean="0"/>
              <a:t>nyerd ki a térképvászon geometriai középpontját egyszerű pontként</a:t>
            </a:r>
          </a:p>
          <a:p>
            <a:pPr lvl="1"/>
            <a:r>
              <a:rPr lang="hu-HU" dirty="0" smtClean="0"/>
              <a:t>pozícionáld a térképvásznat ehhez a ponthoz, 10-es zoomot alkalmazva</a:t>
            </a:r>
          </a:p>
          <a:p>
            <a:pPr lvl="1"/>
            <a:r>
              <a:rPr lang="hu-HU" dirty="0" smtClean="0"/>
              <a:t>nyerd ki az ábrázolt területet poligonként</a:t>
            </a:r>
          </a:p>
          <a:p>
            <a:pPr lvl="1"/>
            <a:r>
              <a:rPr lang="hu-HU" dirty="0" smtClean="0"/>
              <a:t>készíts egy </a:t>
            </a:r>
            <a:r>
              <a:rPr lang="hu-HU" dirty="0" err="1" smtClean="0"/>
              <a:t>JPG-képre</a:t>
            </a:r>
            <a:r>
              <a:rPr lang="hu-HU" dirty="0" smtClean="0"/>
              <a:t> mutató linket, amely az</a:t>
            </a:r>
            <a:br>
              <a:rPr lang="hu-HU" dirty="0" smtClean="0"/>
            </a:br>
            <a:r>
              <a:rPr lang="hu-HU" smtClean="0"/>
              <a:t>ábrázolt </a:t>
            </a:r>
            <a:r>
              <a:rPr lang="hu-HU" smtClean="0"/>
              <a:t>területet </a:t>
            </a:r>
            <a:r>
              <a:rPr lang="hu-HU" dirty="0" smtClean="0"/>
              <a:t>mutatja 1000 m-es pixelekkel</a:t>
            </a:r>
          </a:p>
          <a:p>
            <a:pPr lvl="1"/>
            <a:r>
              <a:rPr lang="hu-HU" dirty="0" smtClean="0"/>
              <a:t>a megjelenítési </a:t>
            </a:r>
            <a:r>
              <a:rPr lang="hu-HU" dirty="0"/>
              <a:t>paraméterek közül a </a:t>
            </a:r>
            <a:r>
              <a:rPr lang="hu-HU" dirty="0" smtClean="0"/>
              <a:t>min, </a:t>
            </a:r>
            <a:r>
              <a:rPr lang="hu-HU" dirty="0" err="1" smtClean="0"/>
              <a:t>max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és </a:t>
            </a:r>
            <a:r>
              <a:rPr lang="hu-HU" dirty="0" err="1" smtClean="0"/>
              <a:t>palette</a:t>
            </a:r>
            <a:r>
              <a:rPr lang="hu-HU" dirty="0" smtClean="0"/>
              <a:t> kulcshoz tartozó értékeket vedd </a:t>
            </a:r>
            <a:r>
              <a:rPr lang="hu-HU" dirty="0"/>
              <a:t>át </a:t>
            </a:r>
            <a:r>
              <a:rPr lang="hu-HU" dirty="0" smtClean="0"/>
              <a:t>a</a:t>
            </a:r>
            <a:br>
              <a:rPr lang="hu-HU" dirty="0" smtClean="0"/>
            </a:br>
            <a:r>
              <a:rPr lang="hu-HU" dirty="0" err="1" smtClean="0"/>
              <a:t>visualization</a:t>
            </a:r>
            <a:r>
              <a:rPr lang="hu-HU" dirty="0" smtClean="0"/>
              <a:t> nevű szótár megfelelő elemeiből</a:t>
            </a:r>
            <a:br>
              <a:rPr lang="hu-HU" dirty="0" smtClean="0"/>
            </a:br>
            <a:r>
              <a:rPr lang="hu-HU" dirty="0" smtClean="0"/>
              <a:t>(mármint programozós módon, nem</a:t>
            </a:r>
            <a:br>
              <a:rPr lang="hu-HU" dirty="0" smtClean="0"/>
            </a:br>
            <a:r>
              <a:rPr lang="hu-HU" dirty="0" err="1" smtClean="0"/>
              <a:t>Ctrl</a:t>
            </a:r>
            <a:r>
              <a:rPr lang="hu-HU" dirty="0" smtClean="0"/>
              <a:t>+C/</a:t>
            </a:r>
            <a:r>
              <a:rPr lang="hu-HU" dirty="0" err="1" smtClean="0"/>
              <a:t>Ctrl</a:t>
            </a:r>
            <a:r>
              <a:rPr lang="hu-HU" dirty="0" smtClean="0"/>
              <a:t>+</a:t>
            </a:r>
            <a:r>
              <a:rPr lang="hu-HU" dirty="0" err="1" smtClean="0"/>
              <a:t>V-vel</a:t>
            </a:r>
            <a:r>
              <a:rPr lang="hu-HU" dirty="0" smtClean="0"/>
              <a:t>!)</a:t>
            </a:r>
          </a:p>
          <a:p>
            <a:pPr lvl="1"/>
            <a:r>
              <a:rPr lang="hu-HU" dirty="0" smtClean="0"/>
              <a:t>írd a képernyőre a generált linket</a:t>
            </a:r>
          </a:p>
          <a:p>
            <a:pPr lvl="1"/>
            <a:r>
              <a:rPr lang="hu-HU" dirty="0" smtClean="0"/>
              <a:t>nyisd meg böngészőben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08.py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50" y="2943224"/>
            <a:ext cx="5287912" cy="3233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adattípusok/osztályok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</a:t>
            </a:r>
            <a:r>
              <a:rPr lang="hu-HU" dirty="0" err="1"/>
              <a:t>ee.-tal</a:t>
            </a:r>
            <a:r>
              <a:rPr lang="hu-HU" dirty="0"/>
              <a:t> kezdődik (ahogy a </a:t>
            </a:r>
            <a:r>
              <a:rPr lang="hu-HU" dirty="0" err="1"/>
              <a:t>Leafletben</a:t>
            </a:r>
            <a:r>
              <a:rPr lang="hu-HU" dirty="0"/>
              <a:t> minden </a:t>
            </a:r>
            <a:r>
              <a:rPr lang="hu-HU" dirty="0" err="1"/>
              <a:t>L.-tal</a:t>
            </a:r>
            <a:r>
              <a:rPr lang="hu-HU" dirty="0"/>
              <a:t>)</a:t>
            </a:r>
          </a:p>
          <a:p>
            <a:pPr lvl="1"/>
            <a:r>
              <a:rPr lang="en-US" dirty="0"/>
              <a:t>Image</a:t>
            </a:r>
            <a:r>
              <a:rPr lang="hu-HU" dirty="0"/>
              <a:t>: raszter</a:t>
            </a:r>
          </a:p>
          <a:p>
            <a:pPr lvl="1"/>
            <a:r>
              <a:rPr lang="en-US" dirty="0" err="1"/>
              <a:t>ImageCollection</a:t>
            </a:r>
            <a:r>
              <a:rPr lang="hu-HU" dirty="0"/>
              <a:t>: raszterek gyűjteménye</a:t>
            </a:r>
          </a:p>
          <a:p>
            <a:pPr lvl="1"/>
            <a:r>
              <a:rPr lang="en-US" dirty="0"/>
              <a:t>Geometry</a:t>
            </a:r>
            <a:r>
              <a:rPr lang="hu-HU" dirty="0"/>
              <a:t>: vektoros geometria</a:t>
            </a:r>
          </a:p>
          <a:p>
            <a:pPr lvl="1"/>
            <a:r>
              <a:rPr lang="en-US" dirty="0"/>
              <a:t>Feature</a:t>
            </a:r>
            <a:r>
              <a:rPr lang="hu-HU" dirty="0"/>
              <a:t>: vektoros geometria adatokkal</a:t>
            </a:r>
          </a:p>
          <a:p>
            <a:pPr lvl="1"/>
            <a:r>
              <a:rPr lang="en-US" dirty="0" err="1"/>
              <a:t>FeatureCollection</a:t>
            </a:r>
            <a:r>
              <a:rPr lang="hu-HU" dirty="0"/>
              <a:t>: vektoros geometriák adatokkal</a:t>
            </a:r>
          </a:p>
          <a:p>
            <a:pPr lvl="1"/>
            <a:r>
              <a:rPr lang="en-US" dirty="0"/>
              <a:t>Reducer</a:t>
            </a:r>
            <a:r>
              <a:rPr lang="hu-HU" dirty="0"/>
              <a:t>: statisztikai és </a:t>
            </a:r>
            <a:r>
              <a:rPr lang="hu-HU" dirty="0" err="1"/>
              <a:t>aggregáló</a:t>
            </a:r>
            <a:r>
              <a:rPr lang="hu-HU" dirty="0"/>
              <a:t> függvények gyűjteménye</a:t>
            </a:r>
          </a:p>
          <a:p>
            <a:pPr lvl="1"/>
            <a:r>
              <a:rPr lang="en-US" dirty="0"/>
              <a:t>Join</a:t>
            </a:r>
            <a:r>
              <a:rPr lang="hu-HU" dirty="0"/>
              <a:t>: hely-, idő- vagy adattalapú összekapcsoló függvények gyűjteménye</a:t>
            </a:r>
          </a:p>
          <a:p>
            <a:pPr lvl="1"/>
            <a:r>
              <a:rPr lang="hu-HU" dirty="0"/>
              <a:t>Filter: leválogató függvények gyűjteménye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947" y="1422400"/>
            <a:ext cx="4286250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adattípusok/osztályok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26703" cy="4754563"/>
          </a:xfrm>
        </p:spPr>
        <p:txBody>
          <a:bodyPr/>
          <a:lstStyle/>
          <a:p>
            <a:r>
              <a:rPr lang="hu-HU" dirty="0" smtClean="0"/>
              <a:t>van még két osztály, ami csak a </a:t>
            </a:r>
            <a:r>
              <a:rPr lang="hu-HU" dirty="0" err="1" smtClean="0"/>
              <a:t>Code</a:t>
            </a:r>
            <a:r>
              <a:rPr lang="hu-HU" dirty="0" smtClean="0"/>
              <a:t> Editorban érhető el</a:t>
            </a:r>
          </a:p>
          <a:p>
            <a:pPr lvl="1"/>
            <a:r>
              <a:rPr lang="hu-HU" dirty="0" smtClean="0"/>
              <a:t>tehát pl. Pythonból nem</a:t>
            </a:r>
          </a:p>
          <a:p>
            <a:pPr lvl="1"/>
            <a:r>
              <a:rPr lang="hu-HU" dirty="0" smtClean="0"/>
              <a:t>ezek nem </a:t>
            </a:r>
            <a:r>
              <a:rPr lang="hu-HU" dirty="0" err="1" smtClean="0"/>
              <a:t>ee.-tal</a:t>
            </a:r>
            <a:r>
              <a:rPr lang="hu-HU" dirty="0" smtClean="0"/>
              <a:t> kezdődnek</a:t>
            </a:r>
          </a:p>
          <a:p>
            <a:r>
              <a:rPr lang="en-US" dirty="0" smtClean="0"/>
              <a:t>Map</a:t>
            </a:r>
            <a:r>
              <a:rPr lang="hu-HU" dirty="0" smtClean="0"/>
              <a:t>: alsó térképpanelt kezelő függvények gyűjteménye</a:t>
            </a:r>
          </a:p>
          <a:p>
            <a:pPr lvl="1"/>
            <a:r>
              <a:rPr lang="en-US" dirty="0" err="1"/>
              <a:t>Map.addLayer</a:t>
            </a:r>
            <a:r>
              <a:rPr lang="en-US" dirty="0"/>
              <a:t>(</a:t>
            </a:r>
            <a:r>
              <a:rPr lang="en-US" dirty="0" err="1"/>
              <a:t>eeObject</a:t>
            </a:r>
            <a:r>
              <a:rPr lang="en-US" dirty="0"/>
              <a:t>, </a:t>
            </a:r>
            <a:r>
              <a:rPr lang="en-US" dirty="0" err="1"/>
              <a:t>visParams</a:t>
            </a:r>
            <a:r>
              <a:rPr lang="en-US" dirty="0"/>
              <a:t>, name, shown, opacity)</a:t>
            </a:r>
            <a:r>
              <a:rPr lang="hu-HU" dirty="0" smtClean="0"/>
              <a:t>: réteg hozzáadása</a:t>
            </a:r>
          </a:p>
          <a:p>
            <a:pPr lvl="1"/>
            <a:r>
              <a:rPr lang="hu-HU" dirty="0" err="1" smtClean="0"/>
              <a:t>Map.clear</a:t>
            </a:r>
            <a:r>
              <a:rPr lang="hu-HU" dirty="0" smtClean="0"/>
              <a:t>(): térképvászon törlése</a:t>
            </a:r>
          </a:p>
          <a:p>
            <a:pPr lvl="1"/>
            <a:r>
              <a:rPr lang="hu-HU" dirty="0" err="1"/>
              <a:t>Map.setCenter</a:t>
            </a:r>
            <a:r>
              <a:rPr lang="hu-HU" dirty="0"/>
              <a:t>(</a:t>
            </a:r>
            <a:r>
              <a:rPr lang="hu-HU" dirty="0" err="1"/>
              <a:t>lon</a:t>
            </a:r>
            <a:r>
              <a:rPr lang="hu-HU" dirty="0"/>
              <a:t>, lat, zoom</a:t>
            </a:r>
            <a:r>
              <a:rPr lang="hu-HU" dirty="0" smtClean="0"/>
              <a:t>): ugrás és nagyítás</a:t>
            </a:r>
          </a:p>
          <a:p>
            <a:r>
              <a:rPr lang="en-US" dirty="0" smtClean="0"/>
              <a:t>Export</a:t>
            </a:r>
            <a:r>
              <a:rPr lang="hu-HU" dirty="0" smtClean="0"/>
              <a:t>: exportáló (pl. </a:t>
            </a:r>
            <a:r>
              <a:rPr lang="hu-HU" dirty="0" err="1" smtClean="0"/>
              <a:t>GoogleDrive-ba</a:t>
            </a:r>
            <a:r>
              <a:rPr lang="hu-HU" dirty="0" smtClean="0"/>
              <a:t>) függvények gyűjteménye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903" y="1366644"/>
            <a:ext cx="3895025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61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err="1" smtClean="0"/>
              <a:t>rasztergyűjtemény</a:t>
            </a:r>
            <a:r>
              <a:rPr lang="hu-HU" dirty="0" smtClean="0"/>
              <a:t> (</a:t>
            </a:r>
            <a:r>
              <a:rPr lang="en-US" dirty="0"/>
              <a:t>Earth Engine Data </a:t>
            </a:r>
            <a:r>
              <a:rPr lang="en-US" dirty="0" smtClean="0"/>
              <a:t>Catalog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developers.google.com/earth-engine/datasets</a:t>
            </a:r>
            <a:endParaRPr lang="hu-HU" dirty="0" smtClean="0"/>
          </a:p>
          <a:p>
            <a:r>
              <a:rPr lang="hu-HU" dirty="0" smtClean="0"/>
              <a:t>időjárás+éghajlat</a:t>
            </a:r>
          </a:p>
          <a:p>
            <a:pPr lvl="1"/>
            <a:r>
              <a:rPr lang="hu-HU" dirty="0" smtClean="0"/>
              <a:t>légkör, felszínhőmérséklet stb.</a:t>
            </a:r>
          </a:p>
          <a:p>
            <a:r>
              <a:rPr lang="hu-HU" dirty="0" smtClean="0"/>
              <a:t>műholdkép</a:t>
            </a:r>
          </a:p>
          <a:p>
            <a:pPr lvl="1"/>
            <a:r>
              <a:rPr lang="hu-HU" dirty="0" err="1" smtClean="0"/>
              <a:t>Landsat</a:t>
            </a:r>
            <a:r>
              <a:rPr lang="hu-HU" dirty="0" smtClean="0"/>
              <a:t>, </a:t>
            </a:r>
            <a:r>
              <a:rPr lang="hu-HU" dirty="0" err="1" smtClean="0"/>
              <a:t>Sentinel</a:t>
            </a:r>
            <a:r>
              <a:rPr lang="hu-HU" dirty="0" smtClean="0"/>
              <a:t>, </a:t>
            </a:r>
            <a:r>
              <a:rPr lang="hu-HU" dirty="0" err="1" smtClean="0"/>
              <a:t>Modis</a:t>
            </a:r>
            <a:endParaRPr lang="hu-HU" dirty="0" smtClean="0"/>
          </a:p>
          <a:p>
            <a:r>
              <a:rPr lang="hu-HU" dirty="0" smtClean="0"/>
              <a:t>domborzat</a:t>
            </a:r>
          </a:p>
          <a:p>
            <a:pPr lvl="1"/>
            <a:r>
              <a:rPr lang="hu-HU" dirty="0" smtClean="0"/>
              <a:t>DEM, kitettség, felszínformák, TPI, lombkorona-magasság</a:t>
            </a:r>
          </a:p>
          <a:p>
            <a:r>
              <a:rPr lang="hu-HU" dirty="0" smtClean="0"/>
              <a:t>felszínborítás</a:t>
            </a:r>
          </a:p>
          <a:p>
            <a:pPr lvl="1"/>
            <a:r>
              <a:rPr lang="hu-HU" dirty="0" smtClean="0"/>
              <a:t>mezőgazdaság, átalakítottság, jég</a:t>
            </a:r>
            <a:endParaRPr lang="hu-HU" dirty="0"/>
          </a:p>
          <a:p>
            <a:r>
              <a:rPr lang="hu-HU" dirty="0" smtClean="0"/>
              <a:t>egyéb</a:t>
            </a:r>
          </a:p>
          <a:p>
            <a:pPr lvl="1"/>
            <a:r>
              <a:rPr lang="hu-HU" dirty="0" smtClean="0"/>
              <a:t>kőzet, tűz, víz, hó, növényzet, szénmegkötés, vízgyűjtő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8" y="110164"/>
            <a:ext cx="1576630" cy="1576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7" y="1787378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6" y="3482879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5" y="5160092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saját adatok feltöltése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21011" cy="4754563"/>
          </a:xfrm>
        </p:spPr>
        <p:txBody>
          <a:bodyPr/>
          <a:lstStyle/>
          <a:p>
            <a:r>
              <a:rPr lang="hu-HU" dirty="0" smtClean="0"/>
              <a:t>rasztert és vektort is fel lehet tölteni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developers.google.com/earth-engine/guides/asset_manager</a:t>
            </a:r>
            <a:endParaRPr lang="hu-HU" dirty="0" smtClean="0"/>
          </a:p>
          <a:p>
            <a:pPr lvl="1"/>
            <a:r>
              <a:rPr lang="hu-HU" dirty="0" smtClean="0"/>
              <a:t>mi csak a vektort (ESRI </a:t>
            </a:r>
            <a:r>
              <a:rPr lang="hu-HU" dirty="0" err="1" smtClean="0"/>
              <a:t>shapefile</a:t>
            </a:r>
            <a:r>
              <a:rPr lang="hu-HU" dirty="0" smtClean="0"/>
              <a:t>) próbáltuk ki</a:t>
            </a:r>
          </a:p>
          <a:p>
            <a:r>
              <a:rPr lang="hu-HU" dirty="0" err="1" smtClean="0"/>
              <a:t>Assets</a:t>
            </a:r>
            <a:r>
              <a:rPr lang="hu-HU" dirty="0" smtClean="0"/>
              <a:t> &gt; New &gt; </a:t>
            </a:r>
            <a:r>
              <a:rPr lang="hu-HU" dirty="0" err="1" smtClean="0"/>
              <a:t>Shape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endParaRPr lang="hu-HU" dirty="0" smtClean="0"/>
          </a:p>
          <a:p>
            <a:pPr lvl="1"/>
            <a:r>
              <a:rPr lang="hu-HU" dirty="0"/>
              <a:t>a koordináta-rendszer legyen WGS-84</a:t>
            </a:r>
          </a:p>
          <a:p>
            <a:pPr lvl="1"/>
            <a:r>
              <a:rPr lang="hu-HU" dirty="0"/>
              <a:t>nem csak a .</a:t>
            </a:r>
            <a:r>
              <a:rPr lang="hu-HU" dirty="0" err="1"/>
              <a:t>shp-t</a:t>
            </a:r>
            <a:r>
              <a:rPr lang="hu-HU" dirty="0"/>
              <a:t>, hanem az összes segédfájlt is fel kell tölteni</a:t>
            </a:r>
          </a:p>
          <a:p>
            <a:pPr lvl="1"/>
            <a:r>
              <a:rPr lang="hu-HU" dirty="0" smtClean="0"/>
              <a:t>lehet .</a:t>
            </a:r>
            <a:r>
              <a:rPr lang="hu-HU" dirty="0" err="1" smtClean="0"/>
              <a:t>zip-ként</a:t>
            </a:r>
            <a:r>
              <a:rPr lang="hu-HU" dirty="0" smtClean="0"/>
              <a:t> is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49" y="160172"/>
            <a:ext cx="2119085" cy="2268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7" y="154329"/>
            <a:ext cx="3023280" cy="550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57" y="5817960"/>
            <a:ext cx="3023280" cy="917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alapvető 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leválogatás (</a:t>
            </a:r>
            <a:r>
              <a:rPr lang="hu-HU" dirty="0" err="1" smtClean="0"/>
              <a:t>filtering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térbeli</a:t>
            </a:r>
          </a:p>
          <a:p>
            <a:pPr lvl="1"/>
            <a:r>
              <a:rPr lang="hu-HU" dirty="0" smtClean="0"/>
              <a:t>időbeli</a:t>
            </a:r>
          </a:p>
          <a:p>
            <a:pPr lvl="1"/>
            <a:r>
              <a:rPr lang="hu-HU" dirty="0" smtClean="0"/>
              <a:t>mezőérték szerinti</a:t>
            </a:r>
          </a:p>
          <a:p>
            <a:r>
              <a:rPr lang="hu-HU" dirty="0" smtClean="0"/>
              <a:t>aggregálás (</a:t>
            </a:r>
            <a:r>
              <a:rPr lang="hu-HU" dirty="0" err="1" smtClean="0"/>
              <a:t>reducing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térbeli</a:t>
            </a:r>
          </a:p>
          <a:p>
            <a:pPr lvl="1"/>
            <a:r>
              <a:rPr lang="hu-HU" dirty="0" smtClean="0"/>
              <a:t>időbeli</a:t>
            </a:r>
          </a:p>
          <a:p>
            <a:r>
              <a:rPr lang="hu-HU" dirty="0" smtClean="0"/>
              <a:t>műveletismétlés (</a:t>
            </a:r>
            <a:r>
              <a:rPr lang="hu-HU" dirty="0" err="1" smtClean="0"/>
              <a:t>mapping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sorbarendezés</a:t>
            </a:r>
            <a:r>
              <a:rPr lang="hu-HU" dirty="0" smtClean="0"/>
              <a:t> (</a:t>
            </a:r>
            <a:r>
              <a:rPr lang="hu-HU" dirty="0" err="1" smtClean="0"/>
              <a:t>sorting</a:t>
            </a:r>
            <a:r>
              <a:rPr lang="hu-HU" dirty="0" smtClean="0"/>
              <a:t>)</a:t>
            </a:r>
          </a:p>
          <a:p>
            <a:r>
              <a:rPr lang="hu-HU" dirty="0" smtClean="0"/>
              <a:t>maszkolás (</a:t>
            </a:r>
            <a:r>
              <a:rPr lang="hu-HU" dirty="0" err="1" smtClean="0"/>
              <a:t>masking</a:t>
            </a:r>
            <a:r>
              <a:rPr lang="hu-HU" dirty="0" smtClean="0"/>
              <a:t>)</a:t>
            </a:r>
          </a:p>
          <a:p>
            <a:r>
              <a:rPr lang="hu-HU" dirty="0" smtClean="0"/>
              <a:t>összeillesztés (</a:t>
            </a:r>
            <a:r>
              <a:rPr lang="hu-HU" dirty="0" err="1" smtClean="0"/>
              <a:t>mosaicking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915" y="2398137"/>
            <a:ext cx="6458857" cy="36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.filter(</a:t>
            </a:r>
            <a:r>
              <a:rPr lang="en-US" dirty="0" err="1" smtClean="0"/>
              <a:t>ee.Filter</a:t>
            </a:r>
            <a:r>
              <a:rPr lang="en-US" dirty="0" smtClean="0"/>
              <a:t>.</a:t>
            </a:r>
            <a:r>
              <a:rPr lang="hu-HU" dirty="0" smtClean="0"/>
              <a:t>??())</a:t>
            </a:r>
            <a:endParaRPr lang="hu-HU" dirty="0"/>
          </a:p>
          <a:p>
            <a:pPr lvl="1"/>
            <a:r>
              <a:rPr lang="hu-HU" dirty="0"/>
              <a:t>térbeli: </a:t>
            </a:r>
            <a:r>
              <a:rPr lang="en-US" dirty="0"/>
              <a:t>intersects</a:t>
            </a:r>
            <a:r>
              <a:rPr lang="hu-HU" dirty="0"/>
              <a:t>(), </a:t>
            </a:r>
            <a:r>
              <a:rPr lang="hu-HU" dirty="0" err="1"/>
              <a:t>disjoint</a:t>
            </a:r>
            <a:r>
              <a:rPr lang="hu-HU" dirty="0"/>
              <a:t>(), </a:t>
            </a:r>
            <a:r>
              <a:rPr lang="hu-HU" dirty="0" err="1"/>
              <a:t>contains</a:t>
            </a:r>
            <a:r>
              <a:rPr lang="hu-HU" dirty="0"/>
              <a:t>(), </a:t>
            </a:r>
            <a:r>
              <a:rPr lang="hu-HU" dirty="0" err="1"/>
              <a:t>isContained</a:t>
            </a:r>
            <a:r>
              <a:rPr lang="hu-HU" dirty="0"/>
              <a:t>(), </a:t>
            </a:r>
            <a:r>
              <a:rPr lang="hu-HU" dirty="0" err="1"/>
              <a:t>bounds</a:t>
            </a:r>
            <a:r>
              <a:rPr lang="hu-HU" dirty="0" smtClean="0"/>
              <a:t>()</a:t>
            </a:r>
            <a:endParaRPr lang="hu-HU" dirty="0"/>
          </a:p>
          <a:p>
            <a:pPr lvl="1"/>
            <a:r>
              <a:rPr lang="hu-HU" dirty="0"/>
              <a:t>időbeli</a:t>
            </a:r>
            <a:r>
              <a:rPr lang="hu-HU" dirty="0" smtClean="0"/>
              <a:t>: </a:t>
            </a:r>
            <a:r>
              <a:rPr lang="hu-HU" dirty="0" err="1"/>
              <a:t>date</a:t>
            </a:r>
            <a:r>
              <a:rPr lang="hu-HU" dirty="0" smtClean="0"/>
              <a:t>(), </a:t>
            </a:r>
            <a:r>
              <a:rPr lang="en-US" dirty="0" err="1"/>
              <a:t>calendarRange</a:t>
            </a:r>
            <a:r>
              <a:rPr lang="en-US" dirty="0"/>
              <a:t>(</a:t>
            </a:r>
            <a:r>
              <a:rPr lang="hu-HU" dirty="0"/>
              <a:t>), </a:t>
            </a:r>
            <a:r>
              <a:rPr lang="en-US" dirty="0" err="1"/>
              <a:t>dayOfYear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mezőérték szerinti: </a:t>
            </a:r>
            <a:r>
              <a:rPr lang="hu-HU" dirty="0" err="1"/>
              <a:t>eq</a:t>
            </a:r>
            <a:r>
              <a:rPr lang="hu-HU" dirty="0"/>
              <a:t>(), </a:t>
            </a:r>
            <a:r>
              <a:rPr lang="hu-HU" dirty="0" err="1"/>
              <a:t>neq</a:t>
            </a:r>
            <a:r>
              <a:rPr lang="hu-HU" dirty="0"/>
              <a:t>(), </a:t>
            </a:r>
            <a:r>
              <a:rPr lang="hu-HU" dirty="0" err="1"/>
              <a:t>gt</a:t>
            </a:r>
            <a:r>
              <a:rPr lang="hu-HU" dirty="0"/>
              <a:t>(), </a:t>
            </a:r>
            <a:r>
              <a:rPr lang="hu-HU" dirty="0" err="1"/>
              <a:t>gte</a:t>
            </a:r>
            <a:r>
              <a:rPr lang="hu-HU" dirty="0"/>
              <a:t>(), </a:t>
            </a:r>
            <a:r>
              <a:rPr lang="hu-HU" dirty="0" err="1"/>
              <a:t>lt</a:t>
            </a:r>
            <a:r>
              <a:rPr lang="hu-HU" dirty="0"/>
              <a:t>(), </a:t>
            </a:r>
            <a:r>
              <a:rPr lang="hu-HU" dirty="0" err="1"/>
              <a:t>lte</a:t>
            </a:r>
            <a:r>
              <a:rPr lang="hu-HU" dirty="0"/>
              <a:t>(), </a:t>
            </a:r>
            <a:r>
              <a:rPr lang="hu-HU" dirty="0" err="1"/>
              <a:t>notNull</a:t>
            </a:r>
            <a:r>
              <a:rPr lang="hu-HU" dirty="0"/>
              <a:t>(), and(), </a:t>
            </a:r>
            <a:r>
              <a:rPr lang="hu-HU" dirty="0" err="1"/>
              <a:t>or</a:t>
            </a:r>
            <a:r>
              <a:rPr lang="hu-HU" dirty="0"/>
              <a:t>(), </a:t>
            </a:r>
            <a:r>
              <a:rPr lang="hu-HU" dirty="0" err="1"/>
              <a:t>not</a:t>
            </a:r>
            <a:r>
              <a:rPr lang="hu-HU" dirty="0"/>
              <a:t>(), </a:t>
            </a:r>
            <a:r>
              <a:rPr lang="hu-HU" dirty="0" err="1"/>
              <a:t>expression</a:t>
            </a:r>
            <a:r>
              <a:rPr lang="hu-HU" dirty="0"/>
              <a:t>()</a:t>
            </a:r>
          </a:p>
          <a:p>
            <a:r>
              <a:rPr lang="hu-HU" dirty="0" smtClean="0"/>
              <a:t>a .filter(</a:t>
            </a:r>
            <a:r>
              <a:rPr lang="en-US" dirty="0" err="1" smtClean="0"/>
              <a:t>ee.Filter</a:t>
            </a:r>
            <a:r>
              <a:rPr lang="en-US" dirty="0" smtClean="0"/>
              <a:t>.</a:t>
            </a:r>
            <a:r>
              <a:rPr lang="hu-HU" dirty="0" err="1"/>
              <a:t>bounds</a:t>
            </a:r>
            <a:r>
              <a:rPr lang="hu-HU" dirty="0" smtClean="0"/>
              <a:t>()) és </a:t>
            </a:r>
            <a:r>
              <a:rPr lang="hu-HU" dirty="0"/>
              <a:t>.filter(</a:t>
            </a:r>
            <a:r>
              <a:rPr lang="en-US" dirty="0" err="1" smtClean="0"/>
              <a:t>ee.Filter</a:t>
            </a:r>
            <a:r>
              <a:rPr lang="en-US" dirty="0" smtClean="0"/>
              <a:t>.</a:t>
            </a:r>
            <a:r>
              <a:rPr lang="hu-HU" dirty="0" err="1"/>
              <a:t>date</a:t>
            </a:r>
            <a:r>
              <a:rPr lang="hu-HU" dirty="0" smtClean="0"/>
              <a:t>()) helyett használható a rövidebb .</a:t>
            </a:r>
            <a:r>
              <a:rPr lang="hu-HU" dirty="0" err="1" smtClean="0"/>
              <a:t>filterBounds</a:t>
            </a:r>
            <a:r>
              <a:rPr lang="hu-HU" dirty="0" smtClean="0"/>
              <a:t>() és .</a:t>
            </a:r>
            <a:r>
              <a:rPr lang="hu-HU" dirty="0" err="1"/>
              <a:t>filterDate</a:t>
            </a:r>
            <a:r>
              <a:rPr lang="hu-HU" dirty="0" smtClean="0"/>
              <a:t>() függvény</a:t>
            </a:r>
          </a:p>
          <a:p>
            <a:r>
              <a:rPr lang="hu-HU" dirty="0" smtClean="0"/>
              <a:t>mezőérték szerinti leválogatás</a:t>
            </a:r>
          </a:p>
          <a:p>
            <a:pPr lvl="1"/>
            <a:r>
              <a:rPr lang="hu-HU" dirty="0" smtClean="0"/>
              <a:t>több filter kombinálható</a:t>
            </a:r>
          </a:p>
          <a:p>
            <a:pPr lvl="1"/>
            <a:r>
              <a:rPr lang="hu-HU" dirty="0" smtClean="0"/>
              <a:t>vagy az </a:t>
            </a:r>
            <a:r>
              <a:rPr lang="en-US" dirty="0" err="1" smtClean="0"/>
              <a:t>ee.Filter</a:t>
            </a:r>
            <a:r>
              <a:rPr lang="en-US" dirty="0" smtClean="0"/>
              <a:t>.</a:t>
            </a:r>
            <a:r>
              <a:rPr lang="hu-HU" dirty="0" err="1" smtClean="0"/>
              <a:t>expression</a:t>
            </a:r>
            <a:r>
              <a:rPr lang="hu-HU" dirty="0" smtClean="0"/>
              <a:t>()</a:t>
            </a:r>
            <a:r>
              <a:rPr lang="hu-HU" dirty="0" err="1" smtClean="0"/>
              <a:t>-nel</a:t>
            </a:r>
            <a:r>
              <a:rPr lang="hu-HU" dirty="0" smtClean="0"/>
              <a:t> összetett szűrőkifejezést állíthatunk össze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724172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megkeressük a </a:t>
            </a:r>
            <a:r>
              <a:rPr lang="hu-HU" dirty="0" err="1" smtClean="0"/>
              <a:t>rasztergyűjteményben</a:t>
            </a:r>
            <a:r>
              <a:rPr lang="hu-HU" dirty="0" smtClean="0"/>
              <a:t> (</a:t>
            </a:r>
            <a:r>
              <a:rPr lang="en-US" dirty="0" smtClean="0"/>
              <a:t>developers.google.com/earth-engine/datasets</a:t>
            </a:r>
            <a:r>
              <a:rPr lang="hu-HU" dirty="0" smtClean="0"/>
              <a:t>) a</a:t>
            </a:r>
            <a:r>
              <a:rPr lang="hu-HU" dirty="0"/>
              <a:t> "MCD43A3.061 MODIS </a:t>
            </a:r>
            <a:r>
              <a:rPr lang="hu-HU" dirty="0" err="1"/>
              <a:t>Albedo</a:t>
            </a:r>
            <a:r>
              <a:rPr lang="hu-HU" dirty="0"/>
              <a:t> Daily </a:t>
            </a:r>
            <a:r>
              <a:rPr lang="hu-HU" dirty="0" smtClean="0"/>
              <a:t>500m" nevű adatsort</a:t>
            </a:r>
          </a:p>
          <a:p>
            <a:pPr lvl="1"/>
            <a:r>
              <a:rPr lang="hu-HU" dirty="0" smtClean="0"/>
              <a:t>megnyitjuk a hozzá tartozó </a:t>
            </a:r>
            <a:r>
              <a:rPr lang="hu-HU" dirty="0" err="1" smtClean="0"/>
              <a:t>mintaszkriptet</a:t>
            </a:r>
            <a:r>
              <a:rPr lang="hu-HU" dirty="0" smtClean="0"/>
              <a:t> a </a:t>
            </a:r>
            <a:r>
              <a:rPr lang="hu-HU" dirty="0" err="1" smtClean="0"/>
              <a:t>Code</a:t>
            </a:r>
            <a:r>
              <a:rPr lang="hu-HU" dirty="0" smtClean="0"/>
              <a:t> Editorban</a:t>
            </a:r>
          </a:p>
          <a:p>
            <a:pPr lvl="1"/>
            <a:r>
              <a:rPr lang="hu-HU" dirty="0" smtClean="0"/>
              <a:t>értelmezzük (.filter, .</a:t>
            </a:r>
            <a:r>
              <a:rPr lang="hu-HU" dirty="0" err="1" smtClean="0"/>
              <a:t>select</a:t>
            </a:r>
            <a:r>
              <a:rPr lang="hu-HU" dirty="0" smtClean="0"/>
              <a:t>, </a:t>
            </a:r>
            <a:r>
              <a:rPr lang="hu-HU" dirty="0" err="1" smtClean="0"/>
              <a:t>Map.setCenter</a:t>
            </a:r>
            <a:r>
              <a:rPr lang="hu-HU" dirty="0" smtClean="0"/>
              <a:t>, </a:t>
            </a:r>
            <a:r>
              <a:rPr lang="hu-HU" dirty="0" err="1" smtClean="0"/>
              <a:t>Map.addLayer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futtatjuk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372" y="1393372"/>
            <a:ext cx="4498091" cy="1900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372" y="3440850"/>
            <a:ext cx="4498092" cy="2694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57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1276</Words>
  <Application>Microsoft Office PowerPoint</Application>
  <PresentationFormat>Szélesvásznú</PresentationFormat>
  <Paragraphs>219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Office-téma</vt:lpstr>
      <vt:lpstr>Google Earth Engine 1.</vt:lpstr>
      <vt:lpstr>Ismétlés – Google Earth Engine</vt:lpstr>
      <vt:lpstr>Ismétlés – adattípusok/osztályok</vt:lpstr>
      <vt:lpstr>Ismétlés – adattípusok/osztályok</vt:lpstr>
      <vt:lpstr>Ismétlés – rasztergyűjtemény (Earth Engine Data Catalog)</vt:lpstr>
      <vt:lpstr>Ismétlés – saját adatok feltöltése</vt:lpstr>
      <vt:lpstr>Ismétlés – alapvető műveletek</vt:lpstr>
      <vt:lpstr>Ismétlés – leválogatás</vt:lpstr>
      <vt:lpstr>Ismétlés – leválogatás</vt:lpstr>
      <vt:lpstr>QGIS Google Earth Engine modulja – telepítés</vt:lpstr>
      <vt:lpstr>QGIS Google Earth Engine modulja – bejelentkezés</vt:lpstr>
      <vt:lpstr>QGIS Google Earth Engine modulja – Python</vt:lpstr>
      <vt:lpstr>QGIS Google Earth Engine modulja – Python</vt:lpstr>
      <vt:lpstr>QGIS Google Earth Engine modulja – Python</vt:lpstr>
      <vt:lpstr>QGIS Google Earth Engine modulja – Map osztály</vt:lpstr>
      <vt:lpstr>QGIS Google Earth Engine modulja – Map osztály</vt:lpstr>
      <vt:lpstr>QGIS Google Earth Engine modulja – Map osztály</vt:lpstr>
      <vt:lpstr>Feladat – Python, Map osztály</vt:lpstr>
      <vt:lpstr>QGIS Google Earth Engine modulja – exportálás</vt:lpstr>
      <vt:lpstr>QGIS Google Earth Engine modulja – exportálás</vt:lpstr>
      <vt:lpstr>Feladat – Map osztály, exportálás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410</cp:revision>
  <dcterms:created xsi:type="dcterms:W3CDTF">2021-09-14T06:27:21Z</dcterms:created>
  <dcterms:modified xsi:type="dcterms:W3CDTF">2023-05-03T07:13:25Z</dcterms:modified>
</cp:coreProperties>
</file>